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7" r:id="rId2"/>
    <p:sldId id="264" r:id="rId3"/>
    <p:sldId id="275" r:id="rId4"/>
    <p:sldId id="300" r:id="rId5"/>
    <p:sldId id="301" r:id="rId6"/>
    <p:sldId id="302" r:id="rId7"/>
    <p:sldId id="303" r:id="rId8"/>
    <p:sldId id="305" r:id="rId9"/>
    <p:sldId id="304" r:id="rId10"/>
    <p:sldId id="276" r:id="rId11"/>
    <p:sldId id="277" r:id="rId12"/>
    <p:sldId id="274" r:id="rId13"/>
    <p:sldId id="279" r:id="rId14"/>
    <p:sldId id="265" r:id="rId15"/>
    <p:sldId id="307" r:id="rId16"/>
    <p:sldId id="308" r:id="rId17"/>
    <p:sldId id="266" r:id="rId18"/>
    <p:sldId id="309" r:id="rId19"/>
    <p:sldId id="269" r:id="rId20"/>
    <p:sldId id="310" r:id="rId21"/>
    <p:sldId id="311" r:id="rId22"/>
    <p:sldId id="280" r:id="rId23"/>
    <p:sldId id="281" r:id="rId24"/>
    <p:sldId id="282" r:id="rId25"/>
    <p:sldId id="283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312" r:id="rId41"/>
    <p:sldId id="313" r:id="rId42"/>
    <p:sldId id="314" r:id="rId43"/>
    <p:sldId id="31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8BA8E-867C-4AF1-9883-CCB0ECD5A526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9ECE8-9756-4632-B4DB-56E45A549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3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253B08-99B0-5C4B-B5E4-E23F73ABE4C4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41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4D37-4ABB-4635-8662-6E7DF4E9621C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A494-8DE2-4BC3-BA6A-6E552FDD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58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4D37-4ABB-4635-8662-6E7DF4E9621C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A494-8DE2-4BC3-BA6A-6E552FDD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74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4D37-4ABB-4635-8662-6E7DF4E9621C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A494-8DE2-4BC3-BA6A-6E552FDD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5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8359"/>
            <a:ext cx="10515600" cy="81869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8700"/>
            <a:ext cx="10515600" cy="51482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4D37-4ABB-4635-8662-6E7DF4E9621C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A494-8DE2-4BC3-BA6A-6E552FDD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71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4D37-4ABB-4635-8662-6E7DF4E9621C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A494-8DE2-4BC3-BA6A-6E552FDD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6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4688"/>
            <a:ext cx="10515600" cy="81869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42771"/>
            <a:ext cx="5181600" cy="50341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42771"/>
            <a:ext cx="5181600" cy="50341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4D37-4ABB-4635-8662-6E7DF4E9621C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A494-8DE2-4BC3-BA6A-6E552FDD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3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4D37-4ABB-4635-8662-6E7DF4E9621C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A494-8DE2-4BC3-BA6A-6E552FDD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65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4D37-4ABB-4635-8662-6E7DF4E9621C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A494-8DE2-4BC3-BA6A-6E552FDD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65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4D37-4ABB-4635-8662-6E7DF4E9621C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A494-8DE2-4BC3-BA6A-6E552FDD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6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4D37-4ABB-4635-8662-6E7DF4E9621C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A494-8DE2-4BC3-BA6A-6E552FDD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57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4D37-4ABB-4635-8662-6E7DF4E9621C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2A494-8DE2-4BC3-BA6A-6E552FDD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46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85738"/>
            <a:ext cx="10515600" cy="818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10343"/>
            <a:ext cx="10515600" cy="5066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E4D37-4ABB-4635-8662-6E7DF4E9621C}" type="datetimeFigureOut">
              <a:rPr lang="en-US" smtClean="0"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2A494-8DE2-4BC3-BA6A-6E552FDD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6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Week 1 Class 1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1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Bi-weekly homework (50%)</a:t>
            </a:r>
          </a:p>
          <a:p>
            <a:r>
              <a:rPr lang="en-US" dirty="0" smtClean="0"/>
              <a:t>Project (50%)</a:t>
            </a:r>
          </a:p>
          <a:p>
            <a:pPr lvl="1"/>
            <a:r>
              <a:rPr lang="en-US" dirty="0" smtClean="0"/>
              <a:t>Proposal (5%)</a:t>
            </a:r>
          </a:p>
          <a:p>
            <a:pPr lvl="1"/>
            <a:r>
              <a:rPr lang="en-US" dirty="0" smtClean="0"/>
              <a:t>Literature review (5%)</a:t>
            </a:r>
          </a:p>
          <a:p>
            <a:pPr lvl="1"/>
            <a:r>
              <a:rPr lang="en-US" dirty="0" smtClean="0"/>
              <a:t>Final report/presentation (40%)</a:t>
            </a:r>
          </a:p>
          <a:p>
            <a:r>
              <a:rPr lang="en-US" dirty="0" smtClean="0"/>
              <a:t>Canvas: Discussions</a:t>
            </a:r>
          </a:p>
          <a:p>
            <a:r>
              <a:rPr lang="en-US" dirty="0" smtClean="0"/>
              <a:t>Office Hour: 11:00 am – noon Tuesdays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81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Textbook and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No required textbook. </a:t>
            </a:r>
          </a:p>
          <a:p>
            <a:pPr lvl="1"/>
            <a:r>
              <a:rPr lang="en-US" dirty="0" smtClean="0"/>
              <a:t>Main </a:t>
            </a:r>
            <a:r>
              <a:rPr lang="en-US" dirty="0"/>
              <a:t>document: </a:t>
            </a:r>
            <a:r>
              <a:rPr lang="en-US" dirty="0" smtClean="0"/>
              <a:t>“Week_1 </a:t>
            </a:r>
            <a:r>
              <a:rPr lang="en-US" dirty="0"/>
              <a:t>Beard Quadrotor </a:t>
            </a:r>
            <a:r>
              <a:rPr lang="en-US" dirty="0" smtClean="0"/>
              <a:t>Notes” (inside “Readings” folder)</a:t>
            </a:r>
          </a:p>
          <a:p>
            <a:pPr lvl="1"/>
            <a:r>
              <a:rPr lang="en-US" dirty="0" smtClean="0"/>
              <a:t>Small Unmanned Aircraft: Theory and Practice, Princeton University Press</a:t>
            </a:r>
            <a:r>
              <a:rPr lang="en-US" dirty="0"/>
              <a:t>, 2012 (http://uavbook.byu.edu/doku.php?id=start)</a:t>
            </a:r>
            <a:endParaRPr lang="en-US" dirty="0" smtClean="0"/>
          </a:p>
          <a:p>
            <a:r>
              <a:rPr lang="en-US" dirty="0" smtClean="0"/>
              <a:t>References</a:t>
            </a:r>
          </a:p>
          <a:p>
            <a:pPr lvl="1"/>
            <a:r>
              <a:rPr lang="en-US" dirty="0" smtClean="0"/>
              <a:t>Handbook of Unmanned Aerial Vehicles, Springer, 2015. (free access for students)</a:t>
            </a:r>
          </a:p>
          <a:p>
            <a:pPr lvl="1"/>
            <a:r>
              <a:rPr lang="en-US" dirty="0" smtClean="0"/>
              <a:t>Robotics, Vision and Control: Fundamental Algorithms in MATLAB, Springer, 2013</a:t>
            </a:r>
            <a:r>
              <a:rPr lang="en-US" dirty="0"/>
              <a:t>. (free access for students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Quad Rotorcraft Control: Vision-Based Hovering and Navigation, Springer, 2013.</a:t>
            </a:r>
          </a:p>
        </p:txBody>
      </p:sp>
    </p:spTree>
    <p:extLst>
      <p:ext uri="{BB962C8B-B14F-4D97-AF65-F5344CB8AC3E}">
        <p14:creationId xmlns:p14="http://schemas.microsoft.com/office/powerpoint/2010/main" val="225605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Unmanned Aerial Systems (UAS)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device used or intended to be used for flight in the air that has no onboard pilot. </a:t>
            </a:r>
            <a:r>
              <a:rPr lang="en-US" dirty="0" smtClean="0"/>
              <a:t>This includes </a:t>
            </a:r>
            <a:r>
              <a:rPr lang="en-US" dirty="0"/>
              <a:t>all classes of airplanes, helicopters, airships, and translational lift aircraft </a:t>
            </a:r>
            <a:r>
              <a:rPr lang="en-US" dirty="0" smtClean="0"/>
              <a:t>that have </a:t>
            </a:r>
            <a:r>
              <a:rPr lang="en-US" dirty="0"/>
              <a:t>no onboard pilot. Unmanned aircraft are understood to include only those </a:t>
            </a:r>
            <a:r>
              <a:rPr lang="en-US" dirty="0" smtClean="0"/>
              <a:t>aircraft controllable </a:t>
            </a:r>
            <a:r>
              <a:rPr lang="en-US" dirty="0"/>
              <a:t>in three axes and therefore, exclude traditional balloons.</a:t>
            </a:r>
          </a:p>
          <a:p>
            <a:pPr marL="0" indent="0" algn="r">
              <a:buNone/>
            </a:pPr>
            <a:r>
              <a:rPr lang="en-US" sz="2600" i="1" dirty="0"/>
              <a:t>Federal Aviation Administration (2008</a:t>
            </a:r>
            <a:r>
              <a:rPr lang="en-US" sz="2600" i="1" dirty="0" smtClean="0"/>
              <a:t>)</a:t>
            </a:r>
          </a:p>
          <a:p>
            <a:r>
              <a:rPr lang="en-US" dirty="0"/>
              <a:t>A powered vehicle that does not carry a human operator, can be operated autonomously </a:t>
            </a:r>
            <a:r>
              <a:rPr lang="en-US" dirty="0" smtClean="0"/>
              <a:t>or remotely</a:t>
            </a:r>
            <a:r>
              <a:rPr lang="en-US" dirty="0"/>
              <a:t>, can be expendable or recoverable, and can carry a lethal or nonlethal </a:t>
            </a:r>
            <a:r>
              <a:rPr lang="en-US" dirty="0" smtClean="0"/>
              <a:t>payload. Ballistic </a:t>
            </a:r>
            <a:r>
              <a:rPr lang="en-US" dirty="0"/>
              <a:t>or semi-ballistic vehicles, cruise missiles, artillery projectiles, torpedoes, </a:t>
            </a:r>
            <a:r>
              <a:rPr lang="en-US" dirty="0" smtClean="0"/>
              <a:t>mines, satellites</a:t>
            </a:r>
            <a:r>
              <a:rPr lang="en-US" dirty="0"/>
              <a:t>, and unattended sensors (with no form of propulsion) are not considered </a:t>
            </a:r>
            <a:r>
              <a:rPr lang="en-US" dirty="0" smtClean="0"/>
              <a:t>unmanned vehicles</a:t>
            </a:r>
            <a:r>
              <a:rPr lang="en-US" dirty="0"/>
              <a:t>. Unmanned vehicles are the primary component of unmanned systems.</a:t>
            </a:r>
          </a:p>
          <a:p>
            <a:pPr marL="0" indent="0" algn="r">
              <a:buNone/>
            </a:pPr>
            <a:r>
              <a:rPr lang="en-US" sz="2600" i="1" dirty="0"/>
              <a:t>U.S. Department of Defense. Office of the Secretary of Defense (2007)</a:t>
            </a:r>
          </a:p>
        </p:txBody>
      </p:sp>
    </p:spTree>
    <p:extLst>
      <p:ext uri="{BB962C8B-B14F-4D97-AF65-F5344CB8AC3E}">
        <p14:creationId xmlns:p14="http://schemas.microsoft.com/office/powerpoint/2010/main" val="49377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Unmanned Warfare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66" y="1230108"/>
            <a:ext cx="7239000" cy="4292600"/>
          </a:xfrm>
        </p:spPr>
      </p:pic>
      <p:sp>
        <p:nvSpPr>
          <p:cNvPr id="6" name="TextBox 5"/>
          <p:cNvSpPr txBox="1"/>
          <p:nvPr/>
        </p:nvSpPr>
        <p:spPr>
          <a:xfrm>
            <a:off x="5137975" y="5721531"/>
            <a:ext cx="423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Nikola Tesla, Madison Square Garden, 1898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943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Aerial Target (pre-WWII)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8200" y="1151480"/>
            <a:ext cx="5181600" cy="50341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DH.82B Queen Bee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42" y="1942389"/>
            <a:ext cx="4412716" cy="274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9799" y="2882538"/>
            <a:ext cx="49181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“I could throw my bloody umbrella further than that</a:t>
            </a:r>
            <a:r>
              <a:rPr lang="en-US" i="1" dirty="0" smtClean="0"/>
              <a:t>!”</a:t>
            </a:r>
          </a:p>
          <a:p>
            <a:pPr algn="ctr"/>
            <a:endParaRPr lang="en-US" i="1" dirty="0"/>
          </a:p>
          <a:p>
            <a:pPr algn="r"/>
            <a:r>
              <a:rPr lang="en-US" dirty="0"/>
              <a:t>- Major Bell, British army office at an early drone demonstration in 1916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76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Torpedo Drone (WWII</a:t>
            </a:r>
            <a:r>
              <a:rPr lang="en-US" dirty="0"/>
              <a:t>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USAF Kettering </a:t>
            </a:r>
            <a:r>
              <a:rPr lang="en-US" dirty="0" smtClean="0"/>
              <a:t>Bug</a:t>
            </a:r>
          </a:p>
          <a:p>
            <a:pPr marL="0" indent="0" algn="ctr">
              <a:buNone/>
            </a:pPr>
            <a:r>
              <a:rPr lang="en-US" dirty="0" smtClean="0"/>
              <a:t>(remotely controlled by television)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 smtClean="0"/>
              <a:t>“To sit under the hood of an airplane and control the one up ahead with radar and television, where you can actually see where you are going – it felt like you are actually flying that plane.”</a:t>
            </a:r>
            <a:endParaRPr lang="en-US" i="1" dirty="0"/>
          </a:p>
          <a:p>
            <a:pPr algn="ctr"/>
            <a:endParaRPr lang="en-US" i="1" dirty="0"/>
          </a:p>
          <a:p>
            <a:pPr marL="0" indent="0" algn="r">
              <a:buNone/>
            </a:pPr>
            <a:r>
              <a:rPr lang="en-US" dirty="0"/>
              <a:t>- </a:t>
            </a:r>
            <a:r>
              <a:rPr lang="en-US" dirty="0" smtClean="0"/>
              <a:t>A drone operator during WWII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838200" y="1142771"/>
            <a:ext cx="5181600" cy="5034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159" y="1612923"/>
            <a:ext cx="412236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45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Radio-controlled Drone (WWII</a:t>
            </a:r>
            <a:r>
              <a:rPr lang="en-US" dirty="0"/>
              <a:t>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PB4Y-1 Liberator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368" y="1142771"/>
            <a:ext cx="3873342" cy="3873342"/>
          </a:xfrm>
        </p:spPr>
      </p:pic>
      <p:sp>
        <p:nvSpPr>
          <p:cNvPr id="4" name="Content Placeholder 3"/>
          <p:cNvSpPr txBox="1">
            <a:spLocks/>
          </p:cNvSpPr>
          <p:nvPr/>
        </p:nvSpPr>
        <p:spPr>
          <a:xfrm>
            <a:off x="838200" y="1142771"/>
            <a:ext cx="5181600" cy="5034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1283"/>
            <a:ext cx="4947935" cy="23823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190498" y="5264723"/>
            <a:ext cx="32847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Joseph P. Kennedy</a:t>
            </a:r>
            <a:r>
              <a:rPr lang="en-US" sz="2800" dirty="0" smtClean="0"/>
              <a:t>, Jr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6174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Reconnaissance and Armed UAVs (Vietnam War)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090520"/>
            <a:ext cx="5181600" cy="50341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 smtClean="0"/>
              <a:t>QH-50 DASH</a:t>
            </a:r>
          </a:p>
          <a:p>
            <a:pPr marL="0" indent="0" algn="ctr">
              <a:buNone/>
            </a:pPr>
            <a:r>
              <a:rPr lang="en-US" sz="2400" dirty="0" smtClean="0"/>
              <a:t>(Anti-submarine helicopter)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97" y="1454452"/>
            <a:ext cx="3931133" cy="3570394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6706"/>
            <a:ext cx="4505325" cy="3495675"/>
          </a:xfrm>
        </p:spPr>
      </p:pic>
      <p:sp>
        <p:nvSpPr>
          <p:cNvPr id="11" name="Rectangle 10"/>
          <p:cNvSpPr/>
          <p:nvPr/>
        </p:nvSpPr>
        <p:spPr>
          <a:xfrm>
            <a:off x="5300662" y="523275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 smtClean="0"/>
              <a:t>Fire Fly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54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Predator UAVs (Bosnia, Iraq, Afghanistan)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090520"/>
            <a:ext cx="5181600" cy="50341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 smtClean="0"/>
              <a:t>Predator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300662" y="523275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 smtClean="0"/>
              <a:t>UAV operators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6" y="1506706"/>
            <a:ext cx="4660900" cy="3495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168" y="1506705"/>
            <a:ext cx="5251797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6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75566" y="6258608"/>
            <a:ext cx="4699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Unmanned Systems Integrated Roadmap, DOD, 2013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852" y="947055"/>
            <a:ext cx="7219405" cy="533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43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Autonomous navigation, guidance, and control of unmanned aerial vehicles</a:t>
            </a:r>
            <a:endParaRPr lang="en-US" sz="2200" dirty="0"/>
          </a:p>
          <a:p>
            <a:r>
              <a:rPr lang="en-US" dirty="0" smtClean="0"/>
              <a:t>Focus: software algorithms</a:t>
            </a:r>
          </a:p>
        </p:txBody>
      </p:sp>
    </p:spTree>
    <p:extLst>
      <p:ext uri="{BB962C8B-B14F-4D97-AF65-F5344CB8AC3E}">
        <p14:creationId xmlns:p14="http://schemas.microsoft.com/office/powerpoint/2010/main" val="3356923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Unmanned Combat Aerial Vehicles (UCSVs)?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1938"/>
            <a:ext cx="5181600" cy="3456086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54" y="1691553"/>
            <a:ext cx="4787465" cy="3766139"/>
          </a:xfrm>
        </p:spPr>
      </p:pic>
    </p:spTree>
    <p:extLst>
      <p:ext uri="{BB962C8B-B14F-4D97-AF65-F5344CB8AC3E}">
        <p14:creationId xmlns:p14="http://schemas.microsoft.com/office/powerpoint/2010/main" val="3739966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UAV Swarms?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0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Aerial Vehicles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Attitude stabilization using MEMS sensors</a:t>
            </a:r>
          </a:p>
          <a:p>
            <a:r>
              <a:rPr lang="en-US" dirty="0" smtClean="0"/>
              <a:t>Renaissance in the early 2000’s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95331"/>
            <a:ext cx="3557250" cy="1894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218" y="3428031"/>
            <a:ext cx="3401846" cy="1828800"/>
          </a:xfrm>
          <a:prstGeom prst="rect">
            <a:avLst/>
          </a:prstGeom>
        </p:spPr>
      </p:pic>
      <p:pic>
        <p:nvPicPr>
          <p:cNvPr id="1026" name="Picture 2" descr="http://www.dji.com/wp-content/uploads/2013/12/fc40_release_pic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173" y="3428031"/>
            <a:ext cx="288427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265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Remote-Controlled Flight (2001-)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5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First-Person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8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Autonomous UAS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With external positioning aid</a:t>
            </a:r>
          </a:p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2 Hz</a:t>
            </a:r>
          </a:p>
          <a:p>
            <a:pPr lvl="1"/>
            <a:r>
              <a:rPr lang="en-US" dirty="0" smtClean="0"/>
              <a:t>3-5 m accuracy</a:t>
            </a:r>
          </a:p>
          <a:p>
            <a:r>
              <a:rPr lang="en-US" dirty="0" smtClean="0"/>
              <a:t>Motion capture (indoor)</a:t>
            </a:r>
          </a:p>
          <a:p>
            <a:pPr lvl="1"/>
            <a:r>
              <a:rPr lang="en-US" dirty="0" smtClean="0"/>
              <a:t>200-500 Hz</a:t>
            </a:r>
          </a:p>
          <a:p>
            <a:pPr lvl="1"/>
            <a:r>
              <a:rPr lang="en-US" dirty="0" smtClean="0"/>
              <a:t>1 mm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014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Aggressive Flight Maneuvers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7869" y="6069876"/>
            <a:ext cx="10515600" cy="5573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 smtClean="0"/>
              <a:t>Daniel </a:t>
            </a:r>
            <a:r>
              <a:rPr lang="en-US" sz="1800" dirty="0"/>
              <a:t>Mellinger, Nathan Michael, and Vijay Kumar. Trajectory Generation and Control for Precise Aggressive Maneuvers with Quadrotors. International Journal of Robotics Research, Apr. 2012. 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62830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Quadcopter Ball Juggling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7869" y="6069876"/>
            <a:ext cx="10515600" cy="5573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 smtClean="0"/>
              <a:t>Mark </a:t>
            </a:r>
            <a:r>
              <a:rPr lang="en-US" sz="1800" dirty="0"/>
              <a:t>Muller, Sergei </a:t>
            </a:r>
            <a:r>
              <a:rPr lang="en-US" sz="1800" dirty="0" err="1"/>
              <a:t>Lupashin</a:t>
            </a:r>
            <a:r>
              <a:rPr lang="en-US" sz="1800" dirty="0"/>
              <a:t>, and </a:t>
            </a:r>
            <a:r>
              <a:rPr lang="en-US" sz="1800" dirty="0" err="1"/>
              <a:t>Raffaello</a:t>
            </a:r>
            <a:r>
              <a:rPr lang="en-US" sz="1800" dirty="0"/>
              <a:t> </a:t>
            </a:r>
            <a:r>
              <a:rPr lang="en-US" sz="1800" dirty="0" err="1"/>
              <a:t>D’Andrea</a:t>
            </a:r>
            <a:r>
              <a:rPr lang="en-US" sz="1800" dirty="0"/>
              <a:t>, “</a:t>
            </a:r>
            <a:r>
              <a:rPr lang="en-US" sz="1800" dirty="0" err="1"/>
              <a:t>Quadrocopter</a:t>
            </a:r>
            <a:r>
              <a:rPr lang="en-US" sz="1800" dirty="0"/>
              <a:t> Ball Juggling”, IEEE/RSJ International Conference on Intelligent Robots and Systems, pp.5113–5120, 2011. 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90701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Flying Robot 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6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 Aerial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0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Content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7919" y="1008636"/>
            <a:ext cx="8674840" cy="511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47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with Onboard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External motion capture systems are unpractical</a:t>
            </a:r>
          </a:p>
          <a:p>
            <a:r>
              <a:rPr lang="en-US" dirty="0" smtClean="0"/>
              <a:t>Is this also possible with onboard sensors</a:t>
            </a:r>
          </a:p>
          <a:p>
            <a:pPr lvl="1"/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Laser scanners</a:t>
            </a:r>
          </a:p>
          <a:p>
            <a:pPr lvl="1"/>
            <a:r>
              <a:rPr lang="en-US" dirty="0" smtClean="0"/>
              <a:t>Cameras</a:t>
            </a:r>
          </a:p>
          <a:p>
            <a:pPr lvl="1"/>
            <a:r>
              <a:rPr lang="en-US" dirty="0" smtClean="0"/>
              <a:t>Kinect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7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Indoor Navigation with Kinect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DARPA Fast Lightweight Autonomy (FLA)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9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Civilian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 and Rescue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39" y="1614690"/>
            <a:ext cx="11878674" cy="439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30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Civilian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Inspection</a:t>
            </a:r>
          </a:p>
          <a:p>
            <a:r>
              <a:rPr lang="en-US" dirty="0" smtClean="0"/>
              <a:t>Precision Agriculture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626" y="2110314"/>
            <a:ext cx="9447751" cy="425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19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Civilian Applications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Transportations (Goods)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487119" y="5884636"/>
            <a:ext cx="1695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Courtesy: Amazon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250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Civilian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Transportations (Humans)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487119" y="5884636"/>
            <a:ext cx="1531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Courtesy: </a:t>
            </a:r>
            <a:r>
              <a:rPr lang="en-US" sz="1600" dirty="0" err="1" smtClean="0"/>
              <a:t>Ehang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5899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Military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Reconnaissance, Surveillance </a:t>
            </a:r>
            <a:r>
              <a:rPr lang="fr-FR" dirty="0"/>
              <a:t>and </a:t>
            </a:r>
            <a:r>
              <a:rPr lang="fr-FR" dirty="0" smtClean="0"/>
              <a:t>Target Acquisition</a:t>
            </a:r>
            <a:endParaRPr lang="en-US" dirty="0"/>
          </a:p>
        </p:txBody>
      </p:sp>
      <p:pic>
        <p:nvPicPr>
          <p:cNvPr id="5122" name="Picture 2" descr="http://www.army-technology.com/projects/rq11-raven/images/2-rq-11-rav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6893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86027" y="5613588"/>
            <a:ext cx="1472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AeroVironment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9371711" y="5488204"/>
            <a:ext cx="1848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Northrop Grumman</a:t>
            </a:r>
            <a:endParaRPr lang="en-US" sz="1600" dirty="0"/>
          </a:p>
        </p:txBody>
      </p:sp>
      <p:pic>
        <p:nvPicPr>
          <p:cNvPr id="5128" name="Picture 8" descr="https://upload.wikimedia.org/wikipedia/commons/9/9d/Global_Hawk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331" y="1816893"/>
            <a:ext cx="545427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492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Military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Transportations</a:t>
            </a:r>
            <a:endParaRPr lang="en-US" dirty="0"/>
          </a:p>
        </p:txBody>
      </p:sp>
      <p:pic>
        <p:nvPicPr>
          <p:cNvPr id="6146" name="Picture 2" descr="http://www.janes.com/images/assets/259/55259/1565663_-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83" y="1693722"/>
            <a:ext cx="7748451" cy="435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245307" y="6258608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Lockheed </a:t>
            </a:r>
            <a:r>
              <a:rPr lang="en-US" sz="1600" dirty="0"/>
              <a:t>M</a:t>
            </a:r>
            <a:r>
              <a:rPr lang="en-US" sz="1600" dirty="0" smtClean="0"/>
              <a:t>artin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2307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Military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Combat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59939" y="5920054"/>
            <a:ext cx="1551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General Atomics</a:t>
            </a:r>
            <a:endParaRPr lang="en-US" sz="1600" dirty="0"/>
          </a:p>
        </p:txBody>
      </p:sp>
      <p:pic>
        <p:nvPicPr>
          <p:cNvPr id="7170" name="Picture 2" descr="http://dronewarsuk.files.wordpress.com/2010/06/predator-firing-missile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62636"/>
            <a:ext cx="5515445" cy="413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blogs.discovermagazine.com/drone360/files/2015/04/DARPA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98" y="2382429"/>
            <a:ext cx="5550220" cy="298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979595" y="5828415"/>
            <a:ext cx="748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DARPA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4589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Driverless Cars: Path Planner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971" y="1030365"/>
            <a:ext cx="8447715" cy="52821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12777" y="6395798"/>
            <a:ext cx="239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Courtesy: Pieter </a:t>
            </a:r>
            <a:r>
              <a:rPr lang="en-US" dirty="0" err="1" smtClean="0"/>
              <a:t>Abbeel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736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Acceptance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Majority vs. Minority</a:t>
            </a:r>
            <a:endParaRPr lang="en-US" dirty="0"/>
          </a:p>
        </p:txBody>
      </p:sp>
      <p:pic>
        <p:nvPicPr>
          <p:cNvPr id="4" name="Picture 2" descr="https://pbs.twimg.com/media/BqUQwJQIQAAzZQJ.jpg:lar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98" y="1732553"/>
            <a:ext cx="8177989" cy="358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07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Ethical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i="1" dirty="0" smtClean="0"/>
              <a:t>“</a:t>
            </a:r>
            <a:r>
              <a:rPr lang="en-US" i="1" dirty="0"/>
              <a:t>Human drivers may be forgiven for making an instinctive but nonetheless bad split-second decision, such as swerving into incoming traffic rather than the other way into a field. But programmers and designers of automated cars don’t have that luxury, since they do have the time to get it right and therefore bear more responsibility for bad outcomes.”</a:t>
            </a:r>
          </a:p>
          <a:p>
            <a:pPr marL="0" indent="0" algn="r">
              <a:buNone/>
            </a:pPr>
            <a:r>
              <a:rPr lang="en-US" dirty="0"/>
              <a:t>- Patrick Lin, The Atlantic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69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Trolley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trolley’s brakes have failed.</a:t>
            </a:r>
          </a:p>
          <a:p>
            <a:r>
              <a:rPr lang="en-US" dirty="0"/>
              <a:t>You are controlling the signal switch.</a:t>
            </a:r>
          </a:p>
          <a:p>
            <a:r>
              <a:rPr lang="en-US" dirty="0"/>
              <a:t>If you do nothing, five people will be killed.</a:t>
            </a:r>
          </a:p>
          <a:p>
            <a:r>
              <a:rPr lang="en-US" dirty="0"/>
              <a:t>If you activate the switch, only one person will be killed.</a:t>
            </a:r>
          </a:p>
          <a:p>
            <a:r>
              <a:rPr lang="en-US" dirty="0"/>
              <a:t>What do you choose to do?</a:t>
            </a:r>
          </a:p>
          <a:p>
            <a:r>
              <a:rPr lang="en-US" dirty="0"/>
              <a:t>Critical distinction: Allowing death versus causing death?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34196"/>
            <a:ext cx="5181600" cy="4051570"/>
          </a:xfrm>
        </p:spPr>
      </p:pic>
    </p:spTree>
    <p:extLst>
      <p:ext uri="{BB962C8B-B14F-4D97-AF65-F5344CB8AC3E}">
        <p14:creationId xmlns:p14="http://schemas.microsoft.com/office/powerpoint/2010/main" val="2846200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When the identities of the actors change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4196"/>
            <a:ext cx="5181600" cy="4051570"/>
          </a:xfrm>
        </p:spPr>
      </p:pic>
      <p:pic>
        <p:nvPicPr>
          <p:cNvPr id="7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57" y="1714878"/>
            <a:ext cx="5078415" cy="397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9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Driverless Cars: Path </a:t>
            </a:r>
            <a:r>
              <a:rPr lang="en-US" dirty="0" smtClean="0"/>
              <a:t>Following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193" y="1256771"/>
            <a:ext cx="7972037" cy="4299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12777" y="6395798"/>
            <a:ext cx="239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Courtesy: Pieter </a:t>
            </a:r>
            <a:r>
              <a:rPr lang="en-US" dirty="0" err="1" smtClean="0"/>
              <a:t>Abbeel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794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Driverless Cars: </a:t>
            </a:r>
            <a:r>
              <a:rPr lang="en-US" dirty="0" smtClean="0"/>
              <a:t>Unmanned Vehicle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12777" y="6395798"/>
            <a:ext cx="239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Courtesy: Pieter </a:t>
            </a:r>
            <a:r>
              <a:rPr lang="en-US" dirty="0" err="1" smtClean="0"/>
              <a:t>Abbeel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513" y="1121724"/>
            <a:ext cx="7914697" cy="470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85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Driverless Cars: </a:t>
            </a:r>
            <a:r>
              <a:rPr lang="en-US" dirty="0" smtClean="0"/>
              <a:t>State Estimation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12777" y="6395798"/>
            <a:ext cx="239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Courtesy: Pieter </a:t>
            </a:r>
            <a:r>
              <a:rPr lang="en-US" dirty="0" err="1" smtClean="0"/>
              <a:t>Abbeel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38" y="1593407"/>
            <a:ext cx="9121548" cy="350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5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Driverless Cars: </a:t>
            </a:r>
            <a:r>
              <a:rPr lang="en-US" dirty="0" smtClean="0"/>
              <a:t>State Estimation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12777" y="6395798"/>
            <a:ext cx="239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Courtesy: Pieter </a:t>
            </a:r>
            <a:r>
              <a:rPr lang="en-US" dirty="0" err="1" smtClean="0"/>
              <a:t>Abbeel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49" y="1272940"/>
            <a:ext cx="7879501" cy="419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92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Driverless Cars: </a:t>
            </a:r>
            <a:r>
              <a:rPr lang="en-US" dirty="0" smtClean="0"/>
              <a:t>State Estimation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12777" y="6395798"/>
            <a:ext cx="239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Courtesy: Pieter </a:t>
            </a:r>
            <a:r>
              <a:rPr lang="en-US" dirty="0" err="1" smtClean="0"/>
              <a:t>Abbeel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32" y="1254664"/>
            <a:ext cx="8377882" cy="447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1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866</Words>
  <Application>Microsoft Office PowerPoint</Application>
  <PresentationFormat>Widescreen</PresentationFormat>
  <Paragraphs>200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Week 1 Class 1</vt:lpstr>
      <vt:lpstr>Course Goal</vt:lpstr>
      <vt:lpstr>Course Content</vt:lpstr>
      <vt:lpstr>Driverless Cars: Path Planner</vt:lpstr>
      <vt:lpstr>Driverless Cars: Path Following</vt:lpstr>
      <vt:lpstr>Driverless Cars: Unmanned Vehicle</vt:lpstr>
      <vt:lpstr>Driverless Cars: State Estimation</vt:lpstr>
      <vt:lpstr>Driverless Cars: State Estimation</vt:lpstr>
      <vt:lpstr>Driverless Cars: State Estimation</vt:lpstr>
      <vt:lpstr>Grading Policy</vt:lpstr>
      <vt:lpstr>Textbook and References</vt:lpstr>
      <vt:lpstr>Unmanned Aerial Systems (UAS)</vt:lpstr>
      <vt:lpstr>Unmanned Warfare</vt:lpstr>
      <vt:lpstr>Aerial Target (pre-WWII)</vt:lpstr>
      <vt:lpstr>Torpedo Drone (WWII)</vt:lpstr>
      <vt:lpstr>Radio-controlled Drone (WWII)</vt:lpstr>
      <vt:lpstr>Reconnaissance and Armed UAVs (Vietnam War)</vt:lpstr>
      <vt:lpstr>Predator UAVs (Bosnia, Iraq, Afghanistan)</vt:lpstr>
      <vt:lpstr>Future?</vt:lpstr>
      <vt:lpstr>Unmanned Combat Aerial Vehicles (UCSVs)?</vt:lpstr>
      <vt:lpstr>UAV Swarms?</vt:lpstr>
      <vt:lpstr>Small Aerial Vehicles</vt:lpstr>
      <vt:lpstr>Remote-Controlled Flight (2001-)</vt:lpstr>
      <vt:lpstr>First-Person View</vt:lpstr>
      <vt:lpstr>Autonomous UAS</vt:lpstr>
      <vt:lpstr>Aggressive Flight Maneuvers </vt:lpstr>
      <vt:lpstr>Quadcopter Ball Juggling</vt:lpstr>
      <vt:lpstr>Flying Robot Dance</vt:lpstr>
      <vt:lpstr>Micro Aerial Vehicles</vt:lpstr>
      <vt:lpstr>Navigation with Onboard Sensors</vt:lpstr>
      <vt:lpstr>Indoor Navigation with Kinect Sensor</vt:lpstr>
      <vt:lpstr>DARPA Fast Lightweight Autonomy (FLA)</vt:lpstr>
      <vt:lpstr>Civilian Applications</vt:lpstr>
      <vt:lpstr>Civilian Applications</vt:lpstr>
      <vt:lpstr>Civilian Applications </vt:lpstr>
      <vt:lpstr>Civilian Applications</vt:lpstr>
      <vt:lpstr>Military Applications</vt:lpstr>
      <vt:lpstr>Military Applications</vt:lpstr>
      <vt:lpstr>Military Applications</vt:lpstr>
      <vt:lpstr>Public Acceptance</vt:lpstr>
      <vt:lpstr>Ethical Considerations</vt:lpstr>
      <vt:lpstr>The Trolley Problem</vt:lpstr>
      <vt:lpstr> When the identities of the actors change </vt:lpstr>
    </vt:vector>
  </TitlesOfParts>
  <Company>UC Davis, College of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Zhaodan Kong</dc:creator>
  <cp:lastModifiedBy>Zhaodan Kong</cp:lastModifiedBy>
  <cp:revision>223</cp:revision>
  <dcterms:created xsi:type="dcterms:W3CDTF">2015-07-09T21:03:39Z</dcterms:created>
  <dcterms:modified xsi:type="dcterms:W3CDTF">2017-04-09T18:20:03Z</dcterms:modified>
</cp:coreProperties>
</file>